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6"/>
  </p:notesMasterIdLst>
  <p:sldIdLst>
    <p:sldId id="256" r:id="rId2"/>
    <p:sldId id="261" r:id="rId3"/>
    <p:sldId id="3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1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61" r:id="rId34"/>
    <p:sldId id="292" r:id="rId35"/>
    <p:sldId id="362" r:id="rId36"/>
    <p:sldId id="293" r:id="rId37"/>
    <p:sldId id="294" r:id="rId38"/>
    <p:sldId id="295" r:id="rId39"/>
    <p:sldId id="296" r:id="rId40"/>
    <p:sldId id="297" r:id="rId41"/>
    <p:sldId id="258" r:id="rId42"/>
    <p:sldId id="357" r:id="rId43"/>
    <p:sldId id="301" r:id="rId44"/>
    <p:sldId id="298" r:id="rId45"/>
    <p:sldId id="358" r:id="rId46"/>
    <p:sldId id="299" r:id="rId47"/>
    <p:sldId id="300" r:id="rId48"/>
    <p:sldId id="259" r:id="rId49"/>
    <p:sldId id="302" r:id="rId50"/>
    <p:sldId id="360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7" r:id="rId72"/>
    <p:sldId id="328" r:id="rId73"/>
    <p:sldId id="324" r:id="rId74"/>
    <p:sldId id="325" r:id="rId75"/>
    <p:sldId id="326" r:id="rId76"/>
    <p:sldId id="329" r:id="rId77"/>
    <p:sldId id="330" r:id="rId78"/>
    <p:sldId id="331" r:id="rId79"/>
    <p:sldId id="323" r:id="rId80"/>
    <p:sldId id="332" r:id="rId81"/>
    <p:sldId id="334" r:id="rId82"/>
    <p:sldId id="333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3" r:id="rId91"/>
    <p:sldId id="344" r:id="rId92"/>
    <p:sldId id="342" r:id="rId93"/>
    <p:sldId id="352" r:id="rId94"/>
    <p:sldId id="345" r:id="rId95"/>
    <p:sldId id="346" r:id="rId96"/>
    <p:sldId id="347" r:id="rId97"/>
    <p:sldId id="348" r:id="rId98"/>
    <p:sldId id="349" r:id="rId99"/>
    <p:sldId id="350" r:id="rId100"/>
    <p:sldId id="354" r:id="rId101"/>
    <p:sldId id="364" r:id="rId102"/>
    <p:sldId id="365" r:id="rId103"/>
    <p:sldId id="366" r:id="rId104"/>
    <p:sldId id="367" r:id="rId105"/>
    <p:sldId id="368" r:id="rId106"/>
    <p:sldId id="369" r:id="rId107"/>
    <p:sldId id="351" r:id="rId108"/>
    <p:sldId id="353" r:id="rId109"/>
    <p:sldId id="355" r:id="rId110"/>
    <p:sldId id="356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4" r:id="rId123"/>
    <p:sldId id="382" r:id="rId124"/>
    <p:sldId id="383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260" r:id="rId134"/>
    <p:sldId id="363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52"/>
    <p:restoredTop sz="94659"/>
  </p:normalViewPr>
  <p:slideViewPr>
    <p:cSldViewPr snapToGrid="0" snapToObjects="1">
      <p:cViewPr varScale="1">
        <p:scale>
          <a:sx n="104" d="100"/>
          <a:sy n="104" d="100"/>
        </p:scale>
        <p:origin x="2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notesMaster" Target="notesMasters/notesMaster1.xml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A50F9-E94E-224D-9C6B-D82C7C5BEBF0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E271B-C217-614A-B75A-F64A8471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6872B-24CE-4C43-AA1C-C6DA7D8ABAD4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FB6C7-1D0C-0741-8C02-1639728E2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and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ML Study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55" y="1871345"/>
            <a:ext cx="4344169" cy="4351338"/>
          </a:xfrm>
        </p:spPr>
      </p:pic>
    </p:spTree>
    <p:extLst>
      <p:ext uri="{BB962C8B-B14F-4D97-AF65-F5344CB8AC3E}">
        <p14:creationId xmlns:p14="http://schemas.microsoft.com/office/powerpoint/2010/main" val="19408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 distribution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6344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9155155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0044612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for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observations are independent within and across groups</a:t>
            </a:r>
          </a:p>
          <a:p>
            <a:r>
              <a:rPr lang="en-US" dirty="0"/>
              <a:t> the data within each group are nearly normal, and</a:t>
            </a:r>
          </a:p>
          <a:p>
            <a:r>
              <a:rPr lang="en-US" dirty="0"/>
              <a:t> the variability across the groups is about </a:t>
            </a:r>
            <a:r>
              <a:rPr lang="en-US" dirty="0" smtClean="0"/>
              <a:t>equal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9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for categorical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6436"/>
            <a:ext cx="10515600" cy="4289715"/>
          </a:xfrm>
        </p:spPr>
      </p:pic>
    </p:spTree>
    <p:extLst>
      <p:ext uri="{BB962C8B-B14F-4D97-AF65-F5344CB8AC3E}">
        <p14:creationId xmlns:p14="http://schemas.microsoft.com/office/powerpoint/2010/main" val="8665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6626"/>
            <a:ext cx="10515600" cy="3789335"/>
          </a:xfrm>
        </p:spPr>
      </p:pic>
    </p:spTree>
    <p:extLst>
      <p:ext uri="{BB962C8B-B14F-4D97-AF65-F5344CB8AC3E}">
        <p14:creationId xmlns:p14="http://schemas.microsoft.com/office/powerpoint/2010/main" val="14317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/>
              <a:t>numerical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Scatterplots for paired data</a:t>
            </a:r>
          </a:p>
          <a:p>
            <a:r>
              <a:rPr lang="en-US" dirty="0"/>
              <a:t>Dot plots and the mean</a:t>
            </a:r>
          </a:p>
          <a:p>
            <a:r>
              <a:rPr lang="en-US" dirty="0"/>
              <a:t>Histograms and shape</a:t>
            </a:r>
          </a:p>
          <a:p>
            <a:r>
              <a:rPr lang="en-US" dirty="0"/>
              <a:t>Variance and standard deviation</a:t>
            </a:r>
          </a:p>
          <a:p>
            <a:r>
              <a:rPr lang="en-US" dirty="0"/>
              <a:t>Box plots, quartiles, and the median</a:t>
            </a:r>
          </a:p>
          <a:p>
            <a:r>
              <a:rPr lang="en-US" dirty="0" smtClean="0"/>
              <a:t>Pp plots and </a:t>
            </a:r>
            <a:r>
              <a:rPr lang="en-US" dirty="0" err="1" smtClean="0"/>
              <a:t>qq</a:t>
            </a:r>
            <a:r>
              <a:rPr lang="en-US" dirty="0" smtClean="0"/>
              <a:t>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Chi-square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03" y="1825625"/>
            <a:ext cx="9606193" cy="4351338"/>
          </a:xfrm>
        </p:spPr>
      </p:pic>
    </p:spTree>
    <p:extLst>
      <p:ext uri="{BB962C8B-B14F-4D97-AF65-F5344CB8AC3E}">
        <p14:creationId xmlns:p14="http://schemas.microsoft.com/office/powerpoint/2010/main" val="7316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Covariance, Correlation and 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7778331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1011326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157438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8627700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7659567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41759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for paired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45494"/>
            <a:ext cx="7467600" cy="3911600"/>
          </a:xfrm>
        </p:spPr>
      </p:pic>
    </p:spTree>
    <p:extLst>
      <p:ext uri="{BB962C8B-B14F-4D97-AF65-F5344CB8AC3E}">
        <p14:creationId xmlns:p14="http://schemas.microsoft.com/office/powerpoint/2010/main" val="14893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354324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9608819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382137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9404041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04114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plots and the mean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10" y="1427798"/>
            <a:ext cx="7315200" cy="187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50" y="3570288"/>
            <a:ext cx="6845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553980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246483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107006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tools rely on conditions. When the conditions are not met, these tools are unreliable and drawing conclusions from them is treacherous</a:t>
            </a:r>
          </a:p>
          <a:p>
            <a:r>
              <a:rPr lang="en-US" dirty="0" smtClean="0"/>
              <a:t>Data </a:t>
            </a:r>
            <a:r>
              <a:rPr lang="en-US" dirty="0"/>
              <a:t>are messy, and statistical tools are imperfect. But, when </a:t>
            </a:r>
            <a:r>
              <a:rPr lang="en-US" dirty="0" smtClean="0"/>
              <a:t>you understand the </a:t>
            </a:r>
            <a:r>
              <a:rPr lang="en-US" dirty="0"/>
              <a:t>strengths and weaknesses of these tools, you can use them to learn about </a:t>
            </a:r>
            <a:r>
              <a:rPr lang="en-US" dirty="0" smtClean="0"/>
              <a:t>the real </a:t>
            </a:r>
            <a:r>
              <a:rPr lang="en-US" dirty="0"/>
              <a:t>world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www.bcfoltz.com</a:t>
            </a:r>
            <a:r>
              <a:rPr lang="en-US" dirty="0"/>
              <a:t>/blog/stats-101/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75203" y="1573491"/>
            <a:ext cx="1539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data density.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75203" y="2284214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 right skewed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48108" y="2994937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 left skewed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14820" y="387522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symmetric</a:t>
            </a:r>
            <a:endParaRPr lang="en-US">
              <a:effectLst/>
              <a:latin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970" y="326151"/>
            <a:ext cx="314960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08" y="510262"/>
            <a:ext cx="3149600" cy="165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78" y="2638782"/>
            <a:ext cx="5537200" cy="2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556" y="4995863"/>
            <a:ext cx="2540000" cy="1181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496706" y="4952386"/>
            <a:ext cx="2540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Modality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549628"/>
            <a:ext cx="11296650" cy="50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plots, quartiles, and the </a:t>
            </a:r>
            <a:r>
              <a:rPr lang="en-US" dirty="0" smtClean="0"/>
              <a:t>median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332230"/>
            <a:ext cx="5956300" cy="3873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20" y="5464301"/>
            <a:ext cx="5839460" cy="141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8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robust </a:t>
            </a:r>
            <a:r>
              <a:rPr lang="en-US" dirty="0" smtClean="0"/>
              <a:t>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median and </a:t>
            </a:r>
            <a:r>
              <a:rPr lang="en-US" dirty="0" smtClean="0"/>
              <a:t>IQR</a:t>
            </a:r>
          </a:p>
          <a:p>
            <a:pPr lvl="1"/>
            <a:r>
              <a:rPr lang="en-US" dirty="0" smtClean="0"/>
              <a:t>extreme </a:t>
            </a:r>
            <a:r>
              <a:rPr lang="en-US" dirty="0"/>
              <a:t>observations </a:t>
            </a:r>
            <a:r>
              <a:rPr lang="en-US" dirty="0" smtClean="0"/>
              <a:t>have little effect </a:t>
            </a:r>
            <a:r>
              <a:rPr lang="en-US" dirty="0"/>
              <a:t>on their values.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mean and standard deviation are much more </a:t>
            </a:r>
            <a:r>
              <a:rPr lang="en-US" dirty="0" smtClean="0"/>
              <a:t>affected by changes </a:t>
            </a:r>
            <a:r>
              <a:rPr lang="en-US" dirty="0"/>
              <a:t>in extreme observations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40" y="3882390"/>
            <a:ext cx="7835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When data are very strongly skewed, we sometimes transform them so they are easier </a:t>
            </a:r>
            <a:r>
              <a:rPr lang="en-US" dirty="0" smtClean="0"/>
              <a:t>to model</a:t>
            </a:r>
          </a:p>
          <a:p>
            <a:r>
              <a:rPr lang="en-US" dirty="0"/>
              <a:t> A transformation  is a rescaling of the data using a function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3063240"/>
            <a:ext cx="7518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</a:t>
            </a:r>
            <a:r>
              <a:rPr lang="en-US" dirty="0"/>
              <a:t>categorical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Contingency tables and bar plots</a:t>
            </a:r>
          </a:p>
          <a:p>
            <a:r>
              <a:rPr lang="en-US" dirty="0"/>
              <a:t>Row and column proportions</a:t>
            </a:r>
          </a:p>
          <a:p>
            <a:r>
              <a:rPr lang="en-US" dirty="0"/>
              <a:t>Segmented bar and mosaic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</a:t>
            </a:r>
            <a:r>
              <a:rPr lang="en-US" dirty="0"/>
              <a:t>has three primary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Identify a question or problem.</a:t>
            </a:r>
          </a:p>
          <a:p>
            <a:r>
              <a:rPr lang="en-US" dirty="0"/>
              <a:t>2. Collect relevant data on the topic.</a:t>
            </a:r>
          </a:p>
          <a:p>
            <a:r>
              <a:rPr lang="en-US" dirty="0"/>
              <a:t>3. Analyze the data.</a:t>
            </a:r>
          </a:p>
          <a:p>
            <a:r>
              <a:rPr lang="en-US" dirty="0"/>
              <a:t>4. Form a conclusion.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Contingency tables, Row and column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30" y="4773930"/>
            <a:ext cx="7797800" cy="1689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80" y="3034030"/>
            <a:ext cx="7556500" cy="173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80" y="1243330"/>
            <a:ext cx="4940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Segmented bar and mosaic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71" y="1460976"/>
            <a:ext cx="421582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" y="2009775"/>
            <a:ext cx="5927508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numerical data across </a:t>
            </a:r>
            <a:r>
              <a:rPr lang="en-US" dirty="0" smtClean="0"/>
              <a:t>groups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6153213" cy="4351338"/>
          </a:xfrm>
        </p:spPr>
      </p:pic>
      <p:sp>
        <p:nvSpPr>
          <p:cNvPr id="4" name="Rectangle 3"/>
          <p:cNvSpPr/>
          <p:nvPr/>
        </p:nvSpPr>
        <p:spPr>
          <a:xfrm>
            <a:off x="9382755" y="2191385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Helvetica" charset="0"/>
              </a:rPr>
              <a:t> side-by-side box plot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17407" y="2876748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hollow histograms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40" y="200501"/>
            <a:ext cx="10515600" cy="1325563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Probability - </a:t>
            </a:r>
            <a:r>
              <a:rPr lang="en-US" dirty="0"/>
              <a:t> foundation for </a:t>
            </a: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29" y="2630056"/>
            <a:ext cx="5020311" cy="29833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09" y="1251567"/>
            <a:ext cx="7481401" cy="1250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69" y="5692440"/>
            <a:ext cx="7314481" cy="11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Disjoin 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 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 </a:t>
            </a:r>
            <a:r>
              <a:rPr lang="mr-IN" dirty="0" err="1"/>
              <a:t>or</a:t>
            </a:r>
            <a:r>
              <a:rPr lang="mr-IN" dirty="0"/>
              <a:t>  </a:t>
            </a:r>
            <a:r>
              <a:rPr lang="mr-IN" dirty="0" err="1"/>
              <a:t>B</a:t>
            </a:r>
            <a:r>
              <a:rPr lang="mr-IN" dirty="0"/>
              <a:t>) =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) +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B</a:t>
            </a:r>
            <a:r>
              <a:rPr lang="mr-IN" dirty="0"/>
              <a:t>) −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 </a:t>
            </a:r>
            <a:r>
              <a:rPr lang="mr-IN" dirty="0" err="1"/>
              <a:t>and</a:t>
            </a:r>
            <a:r>
              <a:rPr lang="mr-IN" dirty="0"/>
              <a:t>  </a:t>
            </a:r>
            <a:r>
              <a:rPr lang="mr-IN" dirty="0" err="1"/>
              <a:t>B</a:t>
            </a:r>
            <a:r>
              <a:rPr lang="mr-IN" dirty="0" smtClean="0"/>
              <a:t>)</a:t>
            </a:r>
            <a:endParaRPr lang="is-IS" dirty="0" smtClean="0"/>
          </a:p>
          <a:p>
            <a:r>
              <a:rPr lang="is-IS" dirty="0"/>
              <a:t> P( A1 or  A2) =  P( A1) +  P( A2</a:t>
            </a:r>
            <a:r>
              <a:rPr lang="is-IS" dirty="0" smtClean="0"/>
              <a:t>)</a:t>
            </a:r>
            <a:endParaRPr lang="is-I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r>
              <a:rPr lang="en-US" dirty="0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A probability distribution  is a table of all disjoint outcomes and their associated probabilities.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802573"/>
            <a:ext cx="8026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2247424"/>
            <a:ext cx="6184900" cy="3530600"/>
          </a:xfrm>
        </p:spPr>
      </p:pic>
    </p:spTree>
    <p:extLst>
      <p:ext uri="{BB962C8B-B14F-4D97-AF65-F5344CB8AC3E}">
        <p14:creationId xmlns:p14="http://schemas.microsoft.com/office/powerpoint/2010/main" val="1383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Complement of an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 P( A or  Ac) = 1</a:t>
            </a:r>
          </a:p>
          <a:p>
            <a:r>
              <a:rPr lang="mr-IN" dirty="0"/>
              <a:t> </a:t>
            </a:r>
            <a:r>
              <a:rPr lang="mr-IN" dirty="0" err="1" smtClean="0"/>
              <a:t>P</a:t>
            </a:r>
            <a:r>
              <a:rPr lang="mr-IN" dirty="0" smtClean="0"/>
              <a:t>(</a:t>
            </a:r>
            <a:r>
              <a:rPr lang="mr-IN" dirty="0" err="1" smtClean="0"/>
              <a:t>A</a:t>
            </a:r>
            <a:r>
              <a:rPr lang="mr-IN" dirty="0" smtClean="0"/>
              <a:t> </a:t>
            </a:r>
            <a:r>
              <a:rPr lang="mr-IN" dirty="0" err="1"/>
              <a:t>or</a:t>
            </a:r>
            <a:r>
              <a:rPr lang="mr-IN" dirty="0"/>
              <a:t> </a:t>
            </a:r>
            <a:r>
              <a:rPr lang="mr-IN" dirty="0" err="1" smtClean="0"/>
              <a:t>Ac</a:t>
            </a:r>
            <a:r>
              <a:rPr lang="mr-IN" dirty="0"/>
              <a:t>) =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</a:t>
            </a:r>
            <a:r>
              <a:rPr lang="mr-IN" dirty="0"/>
              <a:t>) +  </a:t>
            </a:r>
            <a:r>
              <a:rPr lang="mr-IN" dirty="0" err="1"/>
              <a:t>P</a:t>
            </a:r>
            <a:r>
              <a:rPr lang="mr-IN" dirty="0"/>
              <a:t>( </a:t>
            </a:r>
            <a:r>
              <a:rPr lang="mr-IN" dirty="0" err="1"/>
              <a:t>Ac</a:t>
            </a:r>
            <a:r>
              <a:rPr lang="mr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vs 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Two processes are independent  if knowing the outcome of one provides </a:t>
            </a:r>
            <a:r>
              <a:rPr lang="en-US" dirty="0" smtClean="0"/>
              <a:t>no useful </a:t>
            </a:r>
            <a:r>
              <a:rPr lang="en-US" dirty="0"/>
              <a:t>information about the outcome of the </a:t>
            </a:r>
            <a:r>
              <a:rPr lang="en-US" dirty="0" smtClean="0"/>
              <a:t>other.</a:t>
            </a:r>
          </a:p>
          <a:p>
            <a:pPr lvl="1"/>
            <a:r>
              <a:rPr lang="en-US" dirty="0" smtClean="0"/>
              <a:t>flipping </a:t>
            </a:r>
            <a:r>
              <a:rPr lang="en-US" dirty="0"/>
              <a:t>a coin and </a:t>
            </a:r>
            <a:r>
              <a:rPr lang="en-US" dirty="0" smtClean="0"/>
              <a:t>rolling a </a:t>
            </a:r>
            <a:r>
              <a:rPr lang="en-US" dirty="0"/>
              <a:t>die are two independent </a:t>
            </a:r>
            <a:r>
              <a:rPr lang="en-US" dirty="0" smtClean="0"/>
              <a:t>processes</a:t>
            </a:r>
          </a:p>
          <a:p>
            <a:pPr lvl="1"/>
            <a:endParaRPr lang="en-US" dirty="0"/>
          </a:p>
          <a:p>
            <a:r>
              <a:rPr lang="en-US" dirty="0" smtClean="0"/>
              <a:t>stock </a:t>
            </a:r>
            <a:r>
              <a:rPr lang="en-US" dirty="0"/>
              <a:t>prices usually move up or </a:t>
            </a:r>
            <a:r>
              <a:rPr lang="en-US" dirty="0" smtClean="0"/>
              <a:t>down together</a:t>
            </a:r>
            <a:r>
              <a:rPr lang="en-US" dirty="0"/>
              <a:t>, so they are not independent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9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Rule for independent </a:t>
            </a:r>
            <a:r>
              <a:rPr lang="en-US" dirty="0" smtClean="0"/>
              <a:t>processes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2112803"/>
            <a:ext cx="9469120" cy="3463943"/>
          </a:xfrm>
        </p:spPr>
      </p:pic>
    </p:spTree>
    <p:extLst>
      <p:ext uri="{BB962C8B-B14F-4D97-AF65-F5344CB8AC3E}">
        <p14:creationId xmlns:p14="http://schemas.microsoft.com/office/powerpoint/2010/main" val="14836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</a:p>
          <a:p>
            <a:r>
              <a:rPr lang="en-US" dirty="0" smtClean="0"/>
              <a:t>Inferential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 About 9% of people are </a:t>
            </a:r>
            <a:r>
              <a:rPr lang="en-US" dirty="0" smtClean="0"/>
              <a:t>left-handed</a:t>
            </a:r>
            <a:br>
              <a:rPr lang="en-US" dirty="0" smtClean="0"/>
            </a:br>
            <a:r>
              <a:rPr lang="en-US" dirty="0"/>
              <a:t> Suppose 5 people are selected at </a:t>
            </a:r>
            <a:r>
              <a:rPr lang="en-US" dirty="0" smtClean="0"/>
              <a:t>random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Suppose the variables handedness  and gender  are independent, i.e. knowing </a:t>
            </a:r>
            <a:r>
              <a:rPr lang="en-US" dirty="0" smtClean="0"/>
              <a:t>someone’s gender</a:t>
            </a:r>
            <a:r>
              <a:rPr lang="en-US" dirty="0"/>
              <a:t>  provides no useful information about their handedness  and vice-versa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 P(right-handed and female) =  P(right-handed) X</a:t>
            </a:r>
            <a:r>
              <a:rPr lang="en-US" dirty="0" smtClean="0"/>
              <a:t> </a:t>
            </a:r>
            <a:r>
              <a:rPr lang="en-US" dirty="0"/>
              <a:t>P(female</a:t>
            </a:r>
            <a:r>
              <a:rPr lang="en-US" dirty="0" smtClean="0"/>
              <a:t>)</a:t>
            </a:r>
          </a:p>
          <a:p>
            <a:pPr lvl="1"/>
            <a:r>
              <a:rPr lang="mr-IN" dirty="0"/>
              <a:t> = 0. 91 </a:t>
            </a:r>
            <a:r>
              <a:rPr lang="en-US" dirty="0" smtClean="0"/>
              <a:t>X</a:t>
            </a:r>
            <a:r>
              <a:rPr lang="mr-IN" dirty="0"/>
              <a:t> </a:t>
            </a:r>
            <a:r>
              <a:rPr lang="mr-IN" dirty="0" smtClean="0"/>
              <a:t>0</a:t>
            </a:r>
            <a:r>
              <a:rPr lang="mr-IN" dirty="0"/>
              <a:t>. 50 = 0. 455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2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and joint </a:t>
            </a:r>
            <a:r>
              <a:rPr lang="en-US" dirty="0" smtClean="0"/>
              <a:t>probabilities -&gt; Conditional Probabilities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114"/>
            <a:ext cx="7924800" cy="1524000"/>
          </a:xfrm>
        </p:spPr>
      </p:pic>
    </p:spTree>
    <p:extLst>
      <p:ext uri="{BB962C8B-B14F-4D97-AF65-F5344CB8AC3E}">
        <p14:creationId xmlns:p14="http://schemas.microsoft.com/office/powerpoint/2010/main" val="12507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3" y="227965"/>
            <a:ext cx="651873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30" y="4716463"/>
            <a:ext cx="7089140" cy="19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65" y="1585072"/>
            <a:ext cx="6568440" cy="3446499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0" y="1690688"/>
            <a:ext cx="9505950" cy="34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509"/>
            <a:ext cx="4692592" cy="199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538748"/>
            <a:ext cx="7335256" cy="230388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9" y="3531402"/>
            <a:ext cx="6661208" cy="306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P(GE no loss | APPLE is no loss) = P(G n A) / P(A)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92" y="0"/>
            <a:ext cx="6661208" cy="3069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748"/>
            <a:ext cx="5383530" cy="1690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4279900"/>
            <a:ext cx="7810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Rule for dependent processes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20" y="2550954"/>
            <a:ext cx="7835900" cy="1574800"/>
          </a:xfrm>
        </p:spPr>
      </p:pic>
    </p:spTree>
    <p:extLst>
      <p:ext uri="{BB962C8B-B14F-4D97-AF65-F5344CB8AC3E}">
        <p14:creationId xmlns:p14="http://schemas.microsoft.com/office/powerpoint/2010/main" val="2543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 X and Expected value E(X)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A random process or variable with a numerical outcome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3231160"/>
            <a:ext cx="8774430" cy="34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Observations, variables, and data </a:t>
            </a:r>
            <a:r>
              <a:rPr lang="en-US" dirty="0" smtClean="0"/>
              <a:t>matrices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39" y="1997234"/>
            <a:ext cx="9765339" cy="3237706"/>
          </a:xfrm>
        </p:spPr>
      </p:pic>
    </p:spTree>
    <p:extLst>
      <p:ext uri="{BB962C8B-B14F-4D97-AF65-F5344CB8AC3E}">
        <p14:creationId xmlns:p14="http://schemas.microsoft.com/office/powerpoint/2010/main" val="4774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</a:t>
            </a:r>
            <a:r>
              <a:rPr lang="en-US" dirty="0" err="1" smtClean="0"/>
              <a:t>Var</a:t>
            </a:r>
            <a:r>
              <a:rPr lang="en-US" dirty="0" smtClean="0"/>
              <a:t>(X)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10" y="2455704"/>
            <a:ext cx="6964680" cy="2950685"/>
          </a:xfrm>
        </p:spPr>
      </p:pic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 of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normal distribution model always describes a symmetric, unimodal, bell-shaped curve.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40" y="3423920"/>
            <a:ext cx="4064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4488159"/>
            <a:ext cx="7988300" cy="227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90" y="240030"/>
            <a:ext cx="7729220" cy="4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Quantiles and IQR (Q3 </a:t>
            </a:r>
            <a:r>
              <a:rPr lang="mr-IN" dirty="0" smtClean="0"/>
              <a:t>–</a:t>
            </a:r>
            <a:r>
              <a:rPr lang="en-US" dirty="0" smtClean="0"/>
              <a:t> Q1)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0" y="1825625"/>
            <a:ext cx="9423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Standardizing with </a:t>
            </a:r>
            <a:r>
              <a:rPr lang="en-US" dirty="0" smtClean="0"/>
              <a:t>Z-scores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610644"/>
            <a:ext cx="9969500" cy="2781300"/>
          </a:xfr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probability </a:t>
            </a: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</a:t>
            </a:r>
            <a:r>
              <a:rPr lang="en-US" dirty="0"/>
              <a:t>Z-scores and corresponding percentiles, can be used to identify a </a:t>
            </a:r>
            <a:r>
              <a:rPr lang="en-US" dirty="0" smtClean="0"/>
              <a:t>percentile based </a:t>
            </a:r>
            <a:r>
              <a:rPr lang="en-US" dirty="0"/>
              <a:t>on the Z-score (and vice versa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2894209"/>
            <a:ext cx="5113020" cy="3282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2718962"/>
            <a:ext cx="5364479" cy="40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68-95-99.7 </a:t>
            </a:r>
            <a:r>
              <a:rPr lang="mr-IN" dirty="0" err="1" smtClean="0"/>
              <a:t>rule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15674"/>
            <a:ext cx="7696200" cy="3594100"/>
          </a:xfr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normal </a:t>
            </a:r>
            <a:r>
              <a:rPr lang="en-US" dirty="0" smtClean="0"/>
              <a:t>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745" y="144843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 While using a </a:t>
            </a:r>
            <a:r>
              <a:rPr lang="en-US" sz="1800" dirty="0" smtClean="0"/>
              <a:t>normal model </a:t>
            </a:r>
            <a:r>
              <a:rPr lang="en-US" sz="1800" dirty="0"/>
              <a:t>can be extremely convenient and helpful, it is important to remember normality </a:t>
            </a:r>
            <a:r>
              <a:rPr lang="en-US" sz="1800" dirty="0" smtClean="0"/>
              <a:t>is always </a:t>
            </a:r>
            <a:r>
              <a:rPr lang="en-US" sz="1800" dirty="0"/>
              <a:t>an approximation. Testing the appropriateness of the normal assumption is a </a:t>
            </a:r>
            <a:r>
              <a:rPr lang="en-US" sz="1800" dirty="0" smtClean="0"/>
              <a:t>key step </a:t>
            </a:r>
            <a:r>
              <a:rPr lang="en-US" sz="1800" dirty="0"/>
              <a:t>in many data analyses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0" y="2457450"/>
            <a:ext cx="6732270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My Data Normal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  <a:p>
            <a:r>
              <a:rPr lang="en-US" dirty="0" smtClean="0"/>
              <a:t>Stem </a:t>
            </a:r>
            <a:r>
              <a:rPr lang="en-US" dirty="0"/>
              <a:t>and Leaf </a:t>
            </a:r>
            <a:r>
              <a:rPr lang="en-US" dirty="0" smtClean="0"/>
              <a:t>Plots</a:t>
            </a:r>
            <a:endParaRPr lang="en-US" dirty="0"/>
          </a:p>
          <a:p>
            <a:r>
              <a:rPr lang="en-US" dirty="0" smtClean="0"/>
              <a:t>Box </a:t>
            </a:r>
            <a:r>
              <a:rPr lang="en-US" dirty="0"/>
              <a:t>Plots (Box and Whisker </a:t>
            </a:r>
            <a:r>
              <a:rPr lang="en-US" dirty="0" smtClean="0"/>
              <a:t>Plots)</a:t>
            </a:r>
            <a:endParaRPr lang="en-US" dirty="0"/>
          </a:p>
          <a:p>
            <a:r>
              <a:rPr lang="en-US" dirty="0" smtClean="0"/>
              <a:t>P-P Plots</a:t>
            </a:r>
            <a:endParaRPr lang="en-US" dirty="0"/>
          </a:p>
          <a:p>
            <a:r>
              <a:rPr lang="en-US" dirty="0" smtClean="0"/>
              <a:t>Q-Q </a:t>
            </a:r>
            <a:r>
              <a:rPr lang="en-US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long should we expect to flip a coin until it turns up </a:t>
            </a:r>
            <a:r>
              <a:rPr lang="en-US" dirty="0" smtClean="0"/>
              <a:t>heads?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many </a:t>
            </a:r>
            <a:r>
              <a:rPr lang="en-US" dirty="0" smtClean="0"/>
              <a:t>times should </a:t>
            </a:r>
            <a:r>
              <a:rPr lang="en-US" dirty="0"/>
              <a:t>we expect to roll a die until we get a </a:t>
            </a:r>
            <a:r>
              <a:rPr lang="en-US" dirty="0" smtClean="0"/>
              <a:t>1?</a:t>
            </a:r>
          </a:p>
          <a:p>
            <a:r>
              <a:rPr lang="en-US" dirty="0" smtClean="0"/>
              <a:t>These </a:t>
            </a:r>
            <a:r>
              <a:rPr lang="en-US" dirty="0"/>
              <a:t>questions can be answered using </a:t>
            </a:r>
            <a:r>
              <a:rPr lang="en-US" dirty="0" smtClean="0"/>
              <a:t>the geometric distribution</a:t>
            </a:r>
          </a:p>
          <a:p>
            <a:endParaRPr lang="en-US" dirty="0"/>
          </a:p>
          <a:p>
            <a:pPr lvl="1"/>
            <a:r>
              <a:rPr lang="en-US" dirty="0"/>
              <a:t> We first formalize each trial – such as a single coin flip or die </a:t>
            </a:r>
            <a:r>
              <a:rPr lang="en-US" dirty="0" smtClean="0"/>
              <a:t>toss - </a:t>
            </a:r>
            <a:r>
              <a:rPr lang="en-US" dirty="0"/>
              <a:t> using the Bernoulli distribution, and then we combine these with our tools from </a:t>
            </a:r>
            <a:r>
              <a:rPr lang="en-US" dirty="0" smtClean="0"/>
              <a:t>probability to </a:t>
            </a:r>
            <a:r>
              <a:rPr lang="en-US" dirty="0"/>
              <a:t>construct the geometric </a:t>
            </a:r>
            <a:r>
              <a:rPr lang="en-US" dirty="0" smtClean="0"/>
              <a:t>distribution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872773"/>
            <a:ext cx="10011410" cy="3656971"/>
          </a:xfrm>
        </p:spPr>
      </p:pic>
    </p:spTree>
    <p:extLst>
      <p:ext uri="{BB962C8B-B14F-4D97-AF65-F5344CB8AC3E}">
        <p14:creationId xmlns:p14="http://schemas.microsoft.com/office/powerpoint/2010/main" val="956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6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Bernoulli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90" y="1325570"/>
            <a:ext cx="7151370" cy="12977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2668987"/>
            <a:ext cx="6742430" cy="1829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90" y="4722872"/>
            <a:ext cx="8191500" cy="21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159794"/>
            <a:ext cx="9994900" cy="3797300"/>
          </a:xfrm>
        </p:spPr>
      </p:pic>
    </p:spTree>
    <p:extLst>
      <p:ext uri="{BB962C8B-B14F-4D97-AF65-F5344CB8AC3E}">
        <p14:creationId xmlns:p14="http://schemas.microsoft.com/office/powerpoint/2010/main" val="17961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71" y="1825625"/>
            <a:ext cx="7919658" cy="4351338"/>
          </a:xfrm>
        </p:spPr>
      </p:pic>
    </p:spTree>
    <p:extLst>
      <p:ext uri="{BB962C8B-B14F-4D97-AF65-F5344CB8AC3E}">
        <p14:creationId xmlns:p14="http://schemas.microsoft.com/office/powerpoint/2010/main" val="4973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 (two outcomes) special case of discrete probability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Describes </a:t>
            </a:r>
            <a:r>
              <a:rPr lang="en-US" dirty="0"/>
              <a:t>the probability of having exactly </a:t>
            </a:r>
            <a:r>
              <a:rPr lang="en-US" dirty="0" smtClean="0"/>
              <a:t>k successes </a:t>
            </a:r>
            <a:r>
              <a:rPr lang="en-US" dirty="0"/>
              <a:t>in n  independent Bernoulli trials with probability of a success </a:t>
            </a:r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95" y="2663486"/>
            <a:ext cx="7102475" cy="41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8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2540794"/>
            <a:ext cx="10045700" cy="2921000"/>
          </a:xfrm>
        </p:spPr>
      </p:pic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discrete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Negative binomial distribution</a:t>
            </a:r>
          </a:p>
          <a:p>
            <a:r>
              <a:rPr lang="en-US" dirty="0" smtClean="0"/>
              <a:t>The </a:t>
            </a:r>
            <a:r>
              <a:rPr lang="en-US" dirty="0"/>
              <a:t>geometric distribution describes the probability of observing the first success on the </a:t>
            </a:r>
            <a:r>
              <a:rPr lang="en-US" dirty="0" smtClean="0"/>
              <a:t>nth trial</a:t>
            </a:r>
            <a:r>
              <a:rPr lang="en-US" dirty="0"/>
              <a:t>. The negative binomial distribution  is more general: it describes the </a:t>
            </a:r>
            <a:r>
              <a:rPr lang="en-US" dirty="0" smtClean="0"/>
              <a:t>probability of </a:t>
            </a:r>
            <a:r>
              <a:rPr lang="en-US" dirty="0"/>
              <a:t>observing the kth  success on the nth  trial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381500"/>
            <a:ext cx="10007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97" y="1825625"/>
            <a:ext cx="6859205" cy="4351338"/>
          </a:xfrm>
        </p:spPr>
      </p:pic>
    </p:spTree>
    <p:extLst>
      <p:ext uri="{BB962C8B-B14F-4D97-AF65-F5344CB8AC3E}">
        <p14:creationId xmlns:p14="http://schemas.microsoft.com/office/powerpoint/2010/main" val="3199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727484"/>
            <a:ext cx="10033000" cy="1816100"/>
          </a:xfrm>
        </p:spPr>
      </p:pic>
    </p:spTree>
    <p:extLst>
      <p:ext uri="{BB962C8B-B14F-4D97-AF65-F5344CB8AC3E}">
        <p14:creationId xmlns:p14="http://schemas.microsoft.com/office/powerpoint/2010/main" val="15345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Poisson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seful </a:t>
            </a:r>
            <a:r>
              <a:rPr lang="en-US" dirty="0"/>
              <a:t>for estimating the number of events in </a:t>
            </a:r>
            <a:r>
              <a:rPr lang="en-US" dirty="0" smtClean="0"/>
              <a:t>a large </a:t>
            </a:r>
            <a:r>
              <a:rPr lang="en-US" dirty="0"/>
              <a:t>population over a unit of time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scatterplot to find relation between two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07" y="1791335"/>
            <a:ext cx="7772706" cy="4351338"/>
          </a:xfrm>
        </p:spPr>
      </p:pic>
      <p:sp>
        <p:nvSpPr>
          <p:cNvPr id="5" name="Rectangle 4"/>
          <p:cNvSpPr/>
          <p:nvPr/>
        </p:nvSpPr>
        <p:spPr>
          <a:xfrm>
            <a:off x="9488691" y="1791335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negatively associated.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88691" y="2649974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positive association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88691" y="3508613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effectLst/>
                <a:latin typeface="Helvetica" charset="0"/>
              </a:rPr>
              <a:t> independent.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 for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estimate </a:t>
            </a:r>
            <a:r>
              <a:rPr lang="mr-IN" dirty="0" smtClean="0"/>
              <a:t>–</a:t>
            </a:r>
            <a:r>
              <a:rPr lang="en-US" dirty="0" smtClean="0"/>
              <a:t> sample mean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40" y="2708922"/>
            <a:ext cx="7580630" cy="40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19" y="1375557"/>
            <a:ext cx="5763161" cy="41156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84" y="5620259"/>
            <a:ext cx="8050430" cy="123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20" y="1825625"/>
            <a:ext cx="7779959" cy="4351338"/>
          </a:xfrm>
        </p:spPr>
      </p:pic>
    </p:spTree>
    <p:extLst>
      <p:ext uri="{BB962C8B-B14F-4D97-AF65-F5344CB8AC3E}">
        <p14:creationId xmlns:p14="http://schemas.microsoft.com/office/powerpoint/2010/main" val="101495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point estimate ±  2 </a:t>
            </a:r>
            <a:r>
              <a:rPr lang="en-US" dirty="0" smtClean="0"/>
              <a:t>X 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80" y="2265859"/>
            <a:ext cx="6536690" cy="41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Limit Theorem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76" y="1825625"/>
            <a:ext cx="8395647" cy="4351338"/>
          </a:xfrm>
        </p:spPr>
      </p:pic>
    </p:spTree>
    <p:extLst>
      <p:ext uri="{BB962C8B-B14F-4D97-AF65-F5344CB8AC3E}">
        <p14:creationId xmlns:p14="http://schemas.microsoft.com/office/powerpoint/2010/main" val="17876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confidence interval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569" y="1825625"/>
            <a:ext cx="6938862" cy="4351338"/>
          </a:xfrm>
        </p:spPr>
      </p:pic>
    </p:spTree>
    <p:extLst>
      <p:ext uri="{BB962C8B-B14F-4D97-AF65-F5344CB8AC3E}">
        <p14:creationId xmlns:p14="http://schemas.microsoft.com/office/powerpoint/2010/main" val="10721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13744"/>
            <a:ext cx="9982200" cy="3975100"/>
          </a:xfrm>
        </p:spPr>
      </p:pic>
    </p:spTree>
    <p:extLst>
      <p:ext uri="{BB962C8B-B14F-4D97-AF65-F5344CB8AC3E}">
        <p14:creationId xmlns:p14="http://schemas.microsoft.com/office/powerpoint/2010/main" val="124586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24" y="1825625"/>
            <a:ext cx="7483551" cy="4351338"/>
          </a:xfrm>
        </p:spPr>
      </p:pic>
    </p:spTree>
    <p:extLst>
      <p:ext uri="{BB962C8B-B14F-4D97-AF65-F5344CB8AC3E}">
        <p14:creationId xmlns:p14="http://schemas.microsoft.com/office/powerpoint/2010/main" val="7104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558824"/>
            <a:ext cx="10020300" cy="1308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" y="1343660"/>
            <a:ext cx="10058400" cy="26535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02205" y="6139615"/>
            <a:ext cx="722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 charset="0"/>
              </a:rPr>
              <a:t> We are XX% confident that the population parameter is between...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8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 </a:t>
            </a:r>
            <a:r>
              <a:rPr lang="mr-IN" dirty="0" smtClean="0"/>
              <a:t>–</a:t>
            </a:r>
            <a:r>
              <a:rPr lang="en-US" dirty="0" smtClean="0"/>
              <a:t> No Difference (Null hypothesis)</a:t>
            </a:r>
          </a:p>
          <a:p>
            <a:r>
              <a:rPr lang="en-US" dirty="0" smtClean="0"/>
              <a:t>HA </a:t>
            </a:r>
            <a:r>
              <a:rPr lang="mr-IN" dirty="0" smtClean="0"/>
              <a:t>–</a:t>
            </a:r>
            <a:r>
              <a:rPr lang="en-US" dirty="0" smtClean="0"/>
              <a:t> There is difference (Alternative hypothesis)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and response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30" y="4339114"/>
            <a:ext cx="4978400" cy="673100"/>
          </a:xfrm>
        </p:spPr>
      </p:pic>
      <p:sp>
        <p:nvSpPr>
          <p:cNvPr id="5" name="Rectangle 4"/>
          <p:cNvSpPr/>
          <p:nvPr/>
        </p:nvSpPr>
        <p:spPr>
          <a:xfrm>
            <a:off x="4124947" y="3244334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7ACCA"/>
                </a:solidFill>
                <a:effectLst/>
                <a:latin typeface="Helvetica" charset="0"/>
              </a:rPr>
              <a:t>association does not imply causation</a:t>
            </a:r>
            <a:endParaRPr lang="en-US" dirty="0">
              <a:solidFill>
                <a:srgbClr val="67ACCA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7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hypotheses using confidence </a:t>
            </a:r>
            <a:r>
              <a:rPr lang="en-US" dirty="0" smtClean="0"/>
              <a:t>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1" y="1825625"/>
            <a:ext cx="10014038" cy="4351338"/>
          </a:xfrm>
        </p:spPr>
      </p:pic>
    </p:spTree>
    <p:extLst>
      <p:ext uri="{BB962C8B-B14F-4D97-AF65-F5344CB8AC3E}">
        <p14:creationId xmlns:p14="http://schemas.microsoft.com/office/powerpoint/2010/main" val="12038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Engine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6" y="1825625"/>
            <a:ext cx="10269467" cy="4351338"/>
          </a:xfrm>
        </p:spPr>
      </p:pic>
    </p:spTree>
    <p:extLst>
      <p:ext uri="{BB962C8B-B14F-4D97-AF65-F5344CB8AC3E}">
        <p14:creationId xmlns:p14="http://schemas.microsoft.com/office/powerpoint/2010/main" val="15574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about Hypothesis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3461"/>
            <a:ext cx="10515600" cy="4295666"/>
          </a:xfrm>
        </p:spPr>
      </p:pic>
    </p:spTree>
    <p:extLst>
      <p:ext uri="{BB962C8B-B14F-4D97-AF65-F5344CB8AC3E}">
        <p14:creationId xmlns:p14="http://schemas.microsoft.com/office/powerpoint/2010/main" val="5067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2" y="1825625"/>
            <a:ext cx="10352915" cy="4351338"/>
          </a:xfrm>
        </p:spPr>
      </p:pic>
    </p:spTree>
    <p:extLst>
      <p:ext uri="{BB962C8B-B14F-4D97-AF65-F5344CB8AC3E}">
        <p14:creationId xmlns:p14="http://schemas.microsoft.com/office/powerpoint/2010/main" val="19826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4" y="1825625"/>
            <a:ext cx="10135971" cy="4351338"/>
          </a:xfrm>
        </p:spPr>
      </p:pic>
    </p:spTree>
    <p:extLst>
      <p:ext uri="{BB962C8B-B14F-4D97-AF65-F5344CB8AC3E}">
        <p14:creationId xmlns:p14="http://schemas.microsoft.com/office/powerpoint/2010/main" val="140672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27" y="1825625"/>
            <a:ext cx="10065745" cy="4351338"/>
          </a:xfrm>
        </p:spPr>
      </p:pic>
    </p:spTree>
    <p:extLst>
      <p:ext uri="{BB962C8B-B14F-4D97-AF65-F5344CB8AC3E}">
        <p14:creationId xmlns:p14="http://schemas.microsoft.com/office/powerpoint/2010/main" val="5572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31" y="1825625"/>
            <a:ext cx="9997537" cy="4351338"/>
          </a:xfrm>
        </p:spPr>
      </p:pic>
    </p:spTree>
    <p:extLst>
      <p:ext uri="{BB962C8B-B14F-4D97-AF65-F5344CB8AC3E}">
        <p14:creationId xmlns:p14="http://schemas.microsoft.com/office/powerpoint/2010/main" val="6636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have the tools necessary to quantify how often </a:t>
            </a:r>
            <a:r>
              <a:rPr lang="en-US" dirty="0" smtClean="0"/>
              <a:t>we make </a:t>
            </a:r>
            <a:r>
              <a:rPr lang="en-US" dirty="0"/>
              <a:t>such errors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11830"/>
            <a:ext cx="10058400" cy="26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 and </a:t>
            </a:r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data in observational studies are collected only by monitoring what </a:t>
            </a:r>
            <a:r>
              <a:rPr lang="en-US" dirty="0" smtClean="0"/>
              <a:t>occurs, while </a:t>
            </a:r>
            <a:r>
              <a:rPr lang="en-US" dirty="0"/>
              <a:t>experiments require the primary explanatory variable in a study be assigned for </a:t>
            </a:r>
            <a:r>
              <a:rPr lang="en-US" dirty="0" smtClean="0"/>
              <a:t>each subject </a:t>
            </a:r>
            <a:r>
              <a:rPr lang="en-US" dirty="0"/>
              <a:t>by the researchers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FIRE Alarm Hypothesis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83" y="1825625"/>
            <a:ext cx="10301434" cy="4351338"/>
          </a:xfrm>
        </p:spPr>
      </p:pic>
    </p:spTree>
    <p:extLst>
      <p:ext uri="{BB962C8B-B14F-4D97-AF65-F5344CB8AC3E}">
        <p14:creationId xmlns:p14="http://schemas.microsoft.com/office/powerpoint/2010/main" val="4989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Hypothesized vs True mean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17" y="1825625"/>
            <a:ext cx="9880366" cy="4351338"/>
          </a:xfrm>
        </p:spPr>
      </p:pic>
    </p:spTree>
    <p:extLst>
      <p:ext uri="{BB962C8B-B14F-4D97-AF65-F5344CB8AC3E}">
        <p14:creationId xmlns:p14="http://schemas.microsoft.com/office/powerpoint/2010/main" val="20300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 or t-test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87" y="1825625"/>
            <a:ext cx="10399226" cy="4351338"/>
          </a:xfrm>
        </p:spPr>
      </p:pic>
    </p:spTree>
    <p:extLst>
      <p:ext uri="{BB962C8B-B14F-4D97-AF65-F5344CB8AC3E}">
        <p14:creationId xmlns:p14="http://schemas.microsoft.com/office/powerpoint/2010/main" val="11174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is type 1 error 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6809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451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12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363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17709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85266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T-distribution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6359"/>
            <a:ext cx="10515600" cy="4229870"/>
          </a:xfrm>
        </p:spPr>
      </p:pic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11" y="872440"/>
            <a:ext cx="4329937" cy="4351338"/>
          </a:xfrm>
        </p:spPr>
      </p:pic>
      <p:sp>
        <p:nvSpPr>
          <p:cNvPr id="3" name="Rectangle 2"/>
          <p:cNvSpPr/>
          <p:nvPr/>
        </p:nvSpPr>
        <p:spPr>
          <a:xfrm>
            <a:off x="720090" y="5223778"/>
            <a:ext cx="113271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 Figure 1.14: Examples of simple random and stratified sampling. In the top</a:t>
            </a:r>
          </a:p>
          <a:p>
            <a:r>
              <a:rPr lang="en-US" dirty="0">
                <a:latin typeface="Helvetica" charset="0"/>
              </a:rPr>
              <a:t>panel, simple random sampling was used to randomly select the 18 cases.</a:t>
            </a:r>
          </a:p>
          <a:p>
            <a:r>
              <a:rPr lang="en-US" dirty="0">
                <a:latin typeface="Helvetica" charset="0"/>
              </a:rPr>
              <a:t>In the bottom panel, stratified sampling was used: cases were grouped into</a:t>
            </a:r>
          </a:p>
          <a:p>
            <a:r>
              <a:rPr lang="en-US" dirty="0">
                <a:latin typeface="Helvetica" charset="0"/>
              </a:rPr>
              <a:t>strata, then simple random sampling was employed within each stratum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56594"/>
            <a:ext cx="8686800" cy="4089400"/>
          </a:xfrm>
        </p:spPr>
      </p:pic>
    </p:spTree>
    <p:extLst>
      <p:ext uri="{BB962C8B-B14F-4D97-AF65-F5344CB8AC3E}">
        <p14:creationId xmlns:p14="http://schemas.microsoft.com/office/powerpoint/2010/main" val="1912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25" y="1027906"/>
            <a:ext cx="8280699" cy="5148263"/>
          </a:xfrm>
        </p:spPr>
      </p:pic>
    </p:spTree>
    <p:extLst>
      <p:ext uri="{BB962C8B-B14F-4D97-AF65-F5344CB8AC3E}">
        <p14:creationId xmlns:p14="http://schemas.microsoft.com/office/powerpoint/2010/main" val="21135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Observations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" y="1690688"/>
            <a:ext cx="9982200" cy="1562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0" y="3957320"/>
            <a:ext cx="9804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of two means (no paired 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We apply these methods in three contexts</a:t>
            </a:r>
          </a:p>
          <a:p>
            <a:pPr lvl="1"/>
            <a:r>
              <a:rPr lang="en-US" dirty="0"/>
              <a:t> determining whether stem cells </a:t>
            </a:r>
            <a:r>
              <a:rPr lang="en-US" dirty="0" smtClean="0"/>
              <a:t>can improve </a:t>
            </a:r>
            <a:r>
              <a:rPr lang="en-US" dirty="0"/>
              <a:t> heart function,</a:t>
            </a:r>
          </a:p>
          <a:p>
            <a:pPr lvl="1"/>
            <a:r>
              <a:rPr lang="en-US" dirty="0"/>
              <a:t> exploring the impact of pregnant </a:t>
            </a:r>
            <a:r>
              <a:rPr lang="en-US" dirty="0" smtClean="0"/>
              <a:t>women's </a:t>
            </a:r>
            <a:r>
              <a:rPr lang="en-US" dirty="0"/>
              <a:t>smoking habits </a:t>
            </a:r>
            <a:r>
              <a:rPr lang="en-US" dirty="0" smtClean="0"/>
              <a:t>on</a:t>
            </a:r>
            <a:r>
              <a:rPr lang="en-US" dirty="0"/>
              <a:t> </a:t>
            </a:r>
            <a:r>
              <a:rPr lang="en-US" dirty="0" smtClean="0"/>
              <a:t>birth weight of newborns, 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ANalysis</a:t>
            </a:r>
            <a:r>
              <a:rPr lang="en-US" dirty="0" smtClean="0"/>
              <a:t> Of </a:t>
            </a:r>
            <a:r>
              <a:rPr lang="en-US" dirty="0" err="1" smtClean="0"/>
              <a:t>VAriance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59" y="1359454"/>
            <a:ext cx="8438515" cy="5274073"/>
          </a:xfrm>
        </p:spPr>
      </p:pic>
    </p:spTree>
    <p:extLst>
      <p:ext uri="{BB962C8B-B14F-4D97-AF65-F5344CB8AC3E}">
        <p14:creationId xmlns:p14="http://schemas.microsoft.com/office/powerpoint/2010/main" val="8504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912" y="-422910"/>
            <a:ext cx="12417552" cy="7760970"/>
          </a:xfrm>
        </p:spPr>
      </p:pic>
    </p:spTree>
    <p:extLst>
      <p:ext uri="{BB962C8B-B14F-4D97-AF65-F5344CB8AC3E}">
        <p14:creationId xmlns:p14="http://schemas.microsoft.com/office/powerpoint/2010/main" val="12141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288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4122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9249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71787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7905</TotalTime>
  <Words>579</Words>
  <Application>Microsoft Macintosh PowerPoint</Application>
  <PresentationFormat>Widescreen</PresentationFormat>
  <Paragraphs>165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0" baseType="lpstr">
      <vt:lpstr>Calibri</vt:lpstr>
      <vt:lpstr>Calibri Light</vt:lpstr>
      <vt:lpstr>Helvetica</vt:lpstr>
      <vt:lpstr>Mangal</vt:lpstr>
      <vt:lpstr>Arial</vt:lpstr>
      <vt:lpstr>Office Theme</vt:lpstr>
      <vt:lpstr>Probability and Statistics</vt:lpstr>
      <vt:lpstr>Statistics has three primary components</vt:lpstr>
      <vt:lpstr>Statistics</vt:lpstr>
      <vt:lpstr>Observations, variables, and data matrices</vt:lpstr>
      <vt:lpstr>Types of Variables</vt:lpstr>
      <vt:lpstr> scatterplot to find relation between two variables</vt:lpstr>
      <vt:lpstr>Explanatory and response variables</vt:lpstr>
      <vt:lpstr>observational studies and experiments</vt:lpstr>
      <vt:lpstr>Sampling Methods</vt:lpstr>
      <vt:lpstr>PowerPoint Presentation</vt:lpstr>
      <vt:lpstr>Examining numerical data </vt:lpstr>
      <vt:lpstr>Scatterplots for paired data</vt:lpstr>
      <vt:lpstr>Dot plots and the mean</vt:lpstr>
      <vt:lpstr>Histogram</vt:lpstr>
      <vt:lpstr>Histogram Modality</vt:lpstr>
      <vt:lpstr>Box plots, quartiles, and the median</vt:lpstr>
      <vt:lpstr> robust estimates</vt:lpstr>
      <vt:lpstr>Transforming data</vt:lpstr>
      <vt:lpstr>Examining categorical data</vt:lpstr>
      <vt:lpstr>Contingency tables, Row and column </vt:lpstr>
      <vt:lpstr>Segmented bar and mosaic plots</vt:lpstr>
      <vt:lpstr>Comparing numerical data across groups</vt:lpstr>
      <vt:lpstr> Probability -  foundation for statistics</vt:lpstr>
      <vt:lpstr>Disjoin sets </vt:lpstr>
      <vt:lpstr>Probability distributions</vt:lpstr>
      <vt:lpstr>PowerPoint Presentation</vt:lpstr>
      <vt:lpstr>Complement of an Event</vt:lpstr>
      <vt:lpstr>Independent vs dependent</vt:lpstr>
      <vt:lpstr>Multiplication Rule for independent processes</vt:lpstr>
      <vt:lpstr> About 9% of people are left-handed  Suppose 5 people are selected at random</vt:lpstr>
      <vt:lpstr>Conditional probability</vt:lpstr>
      <vt:lpstr>Marginal and joint probabilities -&gt; Conditional Probabilities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Multiplication Rule for dependent processes</vt:lpstr>
      <vt:lpstr>Random Variable X and Expected value E(X)</vt:lpstr>
      <vt:lpstr>Variance Var(X)</vt:lpstr>
      <vt:lpstr>Distributions of random variables</vt:lpstr>
      <vt:lpstr>PowerPoint Presentation</vt:lpstr>
      <vt:lpstr>Quantiles and IQR (Q3 – Q1)</vt:lpstr>
      <vt:lpstr>Standardizing with Z-scores</vt:lpstr>
      <vt:lpstr>Normal probability table</vt:lpstr>
      <vt:lpstr>68-95-99.7 rule</vt:lpstr>
      <vt:lpstr>Evaluating the normal approximation</vt:lpstr>
      <vt:lpstr>Is My Data Normal</vt:lpstr>
      <vt:lpstr>Geometric distribution</vt:lpstr>
      <vt:lpstr>PowerPoint Presentation</vt:lpstr>
      <vt:lpstr>Bernoulli Distribution</vt:lpstr>
      <vt:lpstr>Geometric Distribution</vt:lpstr>
      <vt:lpstr>PowerPoint Presentation</vt:lpstr>
      <vt:lpstr>Binomial Distribution (two outcomes) special case of discrete probability distribution</vt:lpstr>
      <vt:lpstr>PowerPoint Presentation</vt:lpstr>
      <vt:lpstr>More discrete distribution</vt:lpstr>
      <vt:lpstr>PowerPoint Presentation</vt:lpstr>
      <vt:lpstr>PowerPoint Presentation</vt:lpstr>
      <vt:lpstr> Poisson distribution</vt:lpstr>
      <vt:lpstr>Foundations for inference</vt:lpstr>
      <vt:lpstr>Sampling Distribution</vt:lpstr>
      <vt:lpstr>Standard Error</vt:lpstr>
      <vt:lpstr>Confidence Interval</vt:lpstr>
      <vt:lpstr>Central Limit Theorem</vt:lpstr>
      <vt:lpstr>Extending the confidence interval</vt:lpstr>
      <vt:lpstr>Conditions</vt:lpstr>
      <vt:lpstr>PowerPoint Presentation</vt:lpstr>
      <vt:lpstr>PowerPoint Presentation</vt:lpstr>
      <vt:lpstr>Hypothesis Testing</vt:lpstr>
      <vt:lpstr>Testing hypotheses using confidence intervals</vt:lpstr>
      <vt:lpstr>Bottle </vt:lpstr>
      <vt:lpstr>Hybrid Engine</vt:lpstr>
      <vt:lpstr>Thinking about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FIRE Alarm Hypothesis</vt:lpstr>
      <vt:lpstr>The Hypothesized vs True mean</vt:lpstr>
      <vt:lpstr>Z-test or t-test</vt:lpstr>
      <vt:lpstr>Alpha is type 1 error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T-distribution pattern</vt:lpstr>
      <vt:lpstr>PowerPoint Presentation</vt:lpstr>
      <vt:lpstr>PowerPoint Presentation</vt:lpstr>
      <vt:lpstr>Paired Observations</vt:lpstr>
      <vt:lpstr>Difference of two means (no paired data)</vt:lpstr>
      <vt:lpstr>ANOVA – ANalysis Of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Conditions for ANOVA</vt:lpstr>
      <vt:lpstr>Inference for categorical data</vt:lpstr>
      <vt:lpstr>Chi-square test</vt:lpstr>
      <vt:lpstr>Chi-square test</vt:lpstr>
      <vt:lpstr>Covariance, Correlation and Covariance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away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Statistics</dc:title>
  <dc:creator>Microsoft Office User</dc:creator>
  <cp:lastModifiedBy>Microsoft Office User</cp:lastModifiedBy>
  <cp:revision>141</cp:revision>
  <dcterms:created xsi:type="dcterms:W3CDTF">2017-08-18T14:47:19Z</dcterms:created>
  <dcterms:modified xsi:type="dcterms:W3CDTF">2017-10-01T13:43:28Z</dcterms:modified>
</cp:coreProperties>
</file>